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442" r:id="rId2"/>
    <p:sldId id="256" r:id="rId3"/>
    <p:sldId id="371" r:id="rId4"/>
    <p:sldId id="372" r:id="rId5"/>
    <p:sldId id="375" r:id="rId6"/>
    <p:sldId id="285" r:id="rId7"/>
    <p:sldId id="328" r:id="rId8"/>
    <p:sldId id="382" r:id="rId9"/>
    <p:sldId id="383" r:id="rId10"/>
    <p:sldId id="384" r:id="rId11"/>
    <p:sldId id="385" r:id="rId12"/>
    <p:sldId id="329" r:id="rId13"/>
    <p:sldId id="386" r:id="rId14"/>
    <p:sldId id="308" r:id="rId15"/>
    <p:sldId id="387" r:id="rId16"/>
    <p:sldId id="441" r:id="rId17"/>
    <p:sldId id="390" r:id="rId18"/>
    <p:sldId id="430" r:id="rId19"/>
    <p:sldId id="431" r:id="rId20"/>
    <p:sldId id="391" r:id="rId21"/>
    <p:sldId id="432" r:id="rId22"/>
    <p:sldId id="433" r:id="rId23"/>
    <p:sldId id="434" r:id="rId24"/>
    <p:sldId id="437" r:id="rId25"/>
    <p:sldId id="436" r:id="rId26"/>
    <p:sldId id="389" r:id="rId27"/>
    <p:sldId id="392" r:id="rId28"/>
    <p:sldId id="393" r:id="rId29"/>
    <p:sldId id="435" r:id="rId30"/>
    <p:sldId id="394" r:id="rId31"/>
    <p:sldId id="314" r:id="rId32"/>
    <p:sldId id="315" r:id="rId33"/>
    <p:sldId id="377" r:id="rId34"/>
    <p:sldId id="286" r:id="rId35"/>
    <p:sldId id="361" r:id="rId36"/>
    <p:sldId id="376" r:id="rId37"/>
    <p:sldId id="444" r:id="rId38"/>
    <p:sldId id="378" r:id="rId39"/>
    <p:sldId id="379" r:id="rId40"/>
    <p:sldId id="337" r:id="rId41"/>
    <p:sldId id="338" r:id="rId42"/>
    <p:sldId id="342" r:id="rId43"/>
    <p:sldId id="343" r:id="rId44"/>
    <p:sldId id="344" r:id="rId45"/>
    <p:sldId id="346" r:id="rId46"/>
    <p:sldId id="395" r:id="rId47"/>
    <p:sldId id="333" r:id="rId48"/>
    <p:sldId id="323" r:id="rId49"/>
    <p:sldId id="398" r:id="rId50"/>
    <p:sldId id="399" r:id="rId51"/>
    <p:sldId id="400" r:id="rId52"/>
    <p:sldId id="401" r:id="rId53"/>
    <p:sldId id="402" r:id="rId54"/>
    <p:sldId id="403" r:id="rId55"/>
    <p:sldId id="404" r:id="rId56"/>
    <p:sldId id="405" r:id="rId57"/>
    <p:sldId id="406" r:id="rId58"/>
    <p:sldId id="407" r:id="rId59"/>
    <p:sldId id="408" r:id="rId60"/>
    <p:sldId id="409" r:id="rId61"/>
    <p:sldId id="410" r:id="rId62"/>
    <p:sldId id="411" r:id="rId63"/>
    <p:sldId id="412" r:id="rId64"/>
    <p:sldId id="413" r:id="rId65"/>
    <p:sldId id="414" r:id="rId66"/>
    <p:sldId id="415" r:id="rId67"/>
    <p:sldId id="416" r:id="rId68"/>
    <p:sldId id="417" r:id="rId69"/>
    <p:sldId id="418" r:id="rId70"/>
    <p:sldId id="419" r:id="rId71"/>
    <p:sldId id="420" r:id="rId72"/>
    <p:sldId id="421" r:id="rId73"/>
    <p:sldId id="422" r:id="rId74"/>
    <p:sldId id="423" r:id="rId75"/>
    <p:sldId id="424" r:id="rId76"/>
    <p:sldId id="425" r:id="rId77"/>
    <p:sldId id="426" r:id="rId78"/>
    <p:sldId id="427" r:id="rId79"/>
    <p:sldId id="428" r:id="rId80"/>
    <p:sldId id="429" r:id="rId81"/>
    <p:sldId id="396" r:id="rId82"/>
    <p:sldId id="368" r:id="rId83"/>
    <p:sldId id="438" r:id="rId84"/>
    <p:sldId id="439" r:id="rId85"/>
    <p:sldId id="349" r:id="rId86"/>
    <p:sldId id="350" r:id="rId87"/>
    <p:sldId id="352" r:id="rId88"/>
    <p:sldId id="353" r:id="rId89"/>
    <p:sldId id="354" r:id="rId90"/>
    <p:sldId id="355" r:id="rId91"/>
    <p:sldId id="356" r:id="rId92"/>
    <p:sldId id="357" r:id="rId93"/>
    <p:sldId id="397" r:id="rId94"/>
    <p:sldId id="366" r:id="rId95"/>
    <p:sldId id="370" r:id="rId96"/>
  </p:sldIdLst>
  <p:sldSz cx="9144000" cy="6858000" type="letter"/>
  <p:notesSz cx="9144000" cy="6858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FF0000"/>
    <a:srgbClr val="FFFFCC"/>
    <a:srgbClr val="2A475C"/>
    <a:srgbClr val="339933"/>
    <a:srgbClr val="E9E9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430" autoAdjust="0"/>
  </p:normalViewPr>
  <p:slideViewPr>
    <p:cSldViewPr>
      <p:cViewPr varScale="1">
        <p:scale>
          <a:sx n="69" d="100"/>
          <a:sy n="69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712" y="-78"/>
      </p:cViewPr>
      <p:guideLst>
        <p:guide orient="horz" pos="2160"/>
        <p:guide pos="288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2BEB101-650F-4D27-B1E1-049682772E88}" type="datetimeFigureOut">
              <a:rPr lang="en-US"/>
              <a:pPr>
                <a:defRPr/>
              </a:pPr>
              <a:t>10/11/2013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32F3EDE-09E9-4E22-8972-FC903C2A0E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F66DEC-0012-4190-B737-D27BDE8E85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charset="-128"/>
              </a:rPr>
              <a:t>An integrated platform for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citation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note-taking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outlining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document archiving and annotation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and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collaborative research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.</a:t>
            </a:r>
          </a:p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C82E7A-CF84-4DC8-9E0A-53BC0BC529D3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charset="-128"/>
              </a:rPr>
              <a:t>An integrated platform for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citation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note-taking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outlining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document archiving and annotation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and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collaborative research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.</a:t>
            </a:r>
          </a:p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C82E7A-CF84-4DC8-9E0A-53BC0BC529D3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D70408-B376-482D-9C70-0E2B2AC4AFC7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EA95B5-F0BA-455E-9346-C01D67A7F4B0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74D5B-E3D7-40B8-ADD8-6806879ED4EA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D7E1C2-A162-4A5B-A3F2-3898246AF6D7}" type="slidenum">
              <a:rPr lang="en-US" smtClean="0">
                <a:latin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1EBABF-966E-4630-AA38-989842904519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blue icon is the link needed to access the high school’s subscription for </a:t>
            </a:r>
            <a:r>
              <a:rPr lang="en-US" baseline="0" dirty="0" err="1" smtClean="0"/>
              <a:t>NoodleTools</a:t>
            </a:r>
            <a:r>
              <a:rPr lang="en-US" baseline="0" dirty="0" smtClean="0"/>
              <a:t> whether you are in school or at home.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B8B68-EAEA-4522-8B43-3ADA821CE545}" type="slidenum">
              <a:rPr lang="en-US" smtClean="0">
                <a:latin typeface="Arial" pitchFamily="34" charset="0"/>
              </a:rPr>
              <a:pPr/>
              <a:t>40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CF06CD-76EA-4F70-AC7F-A09F81E866A7}" type="slidenum">
              <a:rPr lang="en-US" smtClean="0">
                <a:latin typeface="Arial" pitchFamily="34" charset="0"/>
              </a:rPr>
              <a:pPr/>
              <a:t>47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you used the school’s subscription for </a:t>
            </a:r>
            <a:r>
              <a:rPr lang="en-US" dirty="0" err="1" smtClean="0"/>
              <a:t>NoodleTools</a:t>
            </a:r>
            <a:r>
              <a:rPr lang="en-US" dirty="0" smtClean="0"/>
              <a:t> sign in with your</a:t>
            </a:r>
            <a:r>
              <a:rPr lang="en-US" baseline="0" dirty="0" smtClean="0"/>
              <a:t> user name and password which should be the same as your login and password  you use at school.  You may be prompted to update or verify your information.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F6EC90-D3F9-423D-83FC-44BFC216949F}" type="slidenum">
              <a:rPr lang="en-US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charset="-128"/>
              </a:rPr>
              <a:t>An integrated platform for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citation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note-taking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outlining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document archiving and annotation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and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collaborative research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.</a:t>
            </a:r>
          </a:p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charset="-128"/>
              </a:rPr>
              <a:t>An integrated platform for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citation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note-taking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outlining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document archiving and annotation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and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collaborative research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.</a:t>
            </a:r>
          </a:p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2A0349-D3A8-4444-896A-36C3311B4F92}" type="slidenum">
              <a:rPr lang="en-US" smtClean="0">
                <a:latin typeface="Arial" pitchFamily="34" charset="0"/>
              </a:rPr>
              <a:pPr/>
              <a:t>82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C82E7A-CF84-4DC8-9E0A-53BC0BC529D3}" type="slidenum">
              <a:rPr lang="en-US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EE6804-9849-4979-B143-263CA76A78ED}" type="slidenum">
              <a:rPr lang="en-US" smtClean="0">
                <a:latin typeface="Arial" pitchFamily="34" charset="0"/>
              </a:rPr>
              <a:pPr/>
              <a:t>85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1CF11F-B0E0-4C64-AFDC-75A8AAF375E9}" type="slidenum">
              <a:rPr lang="en-US" smtClean="0">
                <a:latin typeface="Arial" pitchFamily="34" charset="0"/>
              </a:rPr>
              <a:pPr/>
              <a:t>88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http://www.noodletools.com/noodlebib/usersguide/index.html?n=NavigatingTheTabletop.html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463152-0964-46EE-93AA-E6D69D9ACFCB}" type="slidenum">
              <a:rPr lang="en-US" smtClean="0">
                <a:latin typeface="Arial" pitchFamily="34" charset="0"/>
              </a:rPr>
              <a:pPr/>
              <a:t>89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http://www.noodletools.com/noodlebib/usersguide/index.html?n=WhyUseAnOutline.html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219E50-ED3D-465C-8B53-3D340D4914A5}" type="slidenum">
              <a:rPr lang="en-US" smtClean="0">
                <a:latin typeface="Arial" pitchFamily="34" charset="0"/>
              </a:rPr>
              <a:pPr/>
              <a:t>90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1E5582-D3FC-42A2-B561-C7A5AECD8618}" type="slidenum">
              <a:rPr lang="en-US" smtClean="0">
                <a:latin typeface="Arial" pitchFamily="34" charset="0"/>
              </a:rPr>
              <a:pPr/>
              <a:t>91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62ACA-9C64-4828-B46A-C256FEDC2899}" type="slidenum">
              <a:rPr lang="en-US" smtClean="0">
                <a:latin typeface="Arial" pitchFamily="34" charset="0"/>
              </a:rPr>
              <a:pPr/>
              <a:t>92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charset="-128"/>
              </a:rPr>
              <a:t>An integrated platform for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citation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note-taking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outlining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document archiving and annotation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, and </a:t>
            </a:r>
            <a:r>
              <a:rPr lang="en-US" b="1" dirty="0" smtClean="0">
                <a:latin typeface="Arial" pitchFamily="34" charset="0"/>
                <a:ea typeface="ＭＳ Ｐゴシック" charset="-128"/>
              </a:rPr>
              <a:t>collaborative research</a:t>
            </a:r>
            <a:r>
              <a:rPr lang="en-US" dirty="0" smtClean="0">
                <a:latin typeface="Arial" pitchFamily="34" charset="0"/>
                <a:ea typeface="ＭＳ Ｐゴシック" charset="-128"/>
              </a:rPr>
              <a:t>.</a:t>
            </a:r>
          </a:p>
          <a:p>
            <a:endParaRPr lang="en-US" dirty="0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D5D692-7747-44F8-A82A-329619C91171}" type="slidenum">
              <a:rPr lang="en-US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F66DEC-0012-4190-B737-D27BDE8E8502}" type="slidenum">
              <a:rPr lang="en-US" smtClean="0"/>
              <a:pPr>
                <a:defRPr/>
              </a:pPr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  <a:ea typeface="ＭＳ Ｐゴシック" charset="-128"/>
              </a:rPr>
              <a:t>NoodleTools comes in 3 different levels corresponding roughly to novices (elementary), middle school and ESL, and high school/college</a:t>
            </a:r>
          </a:p>
          <a:p>
            <a:r>
              <a:rPr lang="en-US" smtClean="0">
                <a:latin typeface="Arial" pitchFamily="34" charset="0"/>
                <a:ea typeface="ＭＳ Ｐゴシック" charset="-128"/>
              </a:rPr>
              <a:t>All three levels are available for all three styles: MLA, APA and Chicago.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D24FCC-C582-4AB6-BD3B-D4010257B115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Your question, teacher assignments, student collaborators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777804-D357-4BCC-882C-19FC3B790C3E}" type="slidenum">
              <a:rPr lang="en-US" smtClean="0">
                <a:latin typeface="Arial" pitchFamily="34" charset="0"/>
              </a:rPr>
              <a:pPr/>
              <a:t>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Your question, teacher assignments, student collaborators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777804-D357-4BCC-882C-19FC3B790C3E}" type="slidenum">
              <a:rPr lang="en-US" smtClean="0">
                <a:latin typeface="Arial" pitchFamily="34" charset="0"/>
              </a:rPr>
              <a:pPr/>
              <a:t>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Your question, teacher assignments, student collaborators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60B9C4-931C-4B14-AC91-896F2C680B47}" type="slidenum">
              <a:rPr lang="en-US" smtClean="0">
                <a:latin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Your question, teacher assignments, student collaborators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60B9C4-931C-4B14-AC91-896F2C680B47}" type="slidenum">
              <a:rPr lang="en-US" smtClean="0">
                <a:latin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63C82-377D-40CA-B1F6-7D2F69C46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B7C6B-6C27-474C-AC70-8F6B875B65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17526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76200"/>
            <a:ext cx="51054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59D63-DE88-42E8-9DF2-4C28849E9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DECFF-5175-49EE-A9C9-C7A398EC9B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9FD40-7151-448E-84C9-2D1A4FF0B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600200"/>
            <a:ext cx="2933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2933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203BD-74B3-4B2E-81F4-946E2D2A42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37C6B-B560-4F22-9ED6-7026879705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81D65-E8D7-46D8-83C5-354B1BB2EF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58DCC-5FC6-4DC6-A2EA-D17B93827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5CA9C-6926-429C-BA9C-7967B5B89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0D794-5A83-495D-94E3-74D401687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p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14600" y="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600200"/>
            <a:ext cx="6019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44E1731-686B-41EE-900D-F3FB0CF6E9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_rCcf5BaNY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_rCcf5BaNY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10156" b="22917"/>
          <a:stretch>
            <a:fillRect/>
          </a:stretch>
        </p:blipFill>
        <p:spPr bwMode="auto">
          <a:xfrm>
            <a:off x="0" y="1295400"/>
            <a:ext cx="9144000" cy="485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5257800"/>
            <a:ext cx="8077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Input </a:t>
            </a:r>
            <a:r>
              <a:rPr lang="en-US" sz="2400" b="1" kern="0" dirty="0" smtClean="0">
                <a:latin typeface="+mj-lt"/>
                <a:ea typeface="+mj-ea"/>
                <a:cs typeface="+mj-cs"/>
              </a:rPr>
              <a:t>YOUR</a:t>
            </a:r>
            <a:r>
              <a:rPr lang="en-US" sz="2400" kern="0" dirty="0" smtClean="0">
                <a:latin typeface="+mj-lt"/>
                <a:ea typeface="+mj-ea"/>
                <a:cs typeface="+mj-cs"/>
              </a:rPr>
              <a:t> </a:t>
            </a:r>
            <a:r>
              <a:rPr lang="en-US" sz="2400" kern="0" dirty="0" err="1" smtClean="0">
                <a:latin typeface="+mj-lt"/>
                <a:ea typeface="+mj-ea"/>
                <a:cs typeface="+mj-cs"/>
              </a:rPr>
              <a:t>gmail</a:t>
            </a:r>
            <a:r>
              <a:rPr lang="en-US" sz="2400" kern="0" dirty="0" smtClean="0">
                <a:latin typeface="+mj-lt"/>
                <a:ea typeface="+mj-ea"/>
                <a:cs typeface="+mj-cs"/>
              </a:rPr>
              <a:t> information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3438" b="27083"/>
          <a:stretch>
            <a:fillRect/>
          </a:stretch>
        </p:blipFill>
        <p:spPr bwMode="auto">
          <a:xfrm>
            <a:off x="0" y="1295399"/>
            <a:ext cx="9144000" cy="531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3352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ACCEPT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6858000" y="5410200"/>
            <a:ext cx="1600200" cy="1143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1905000" y="4038600"/>
            <a:ext cx="4648200" cy="1600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1288" y="1371600"/>
            <a:ext cx="73914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810000" y="2438400"/>
            <a:ext cx="48006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800" kern="0" dirty="0" smtClean="0">
                <a:latin typeface="+mj-lt"/>
                <a:ea typeface="+mj-ea"/>
                <a:cs typeface="+mj-cs"/>
              </a:rPr>
              <a:t>Successfully linked projects will have all three checkmarks</a:t>
            </a:r>
            <a:endParaRPr lang="en-US" sz="28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4495800" y="1752600"/>
            <a:ext cx="762000" cy="6096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41288" y="381000"/>
            <a:ext cx="7391400" cy="914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343400" y="1371600"/>
            <a:ext cx="48006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l">
              <a:defRPr/>
            </a:pPr>
            <a:r>
              <a:rPr lang="en-US" sz="2800" kern="0" dirty="0" smtClean="0">
                <a:latin typeface="+mj-lt"/>
                <a:ea typeface="+mj-ea"/>
                <a:cs typeface="+mj-cs"/>
              </a:rPr>
              <a:t>Enter your research question and your thesis statement</a:t>
            </a:r>
            <a:endParaRPr lang="en-US" sz="28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2743200" y="990600"/>
            <a:ext cx="167640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43200" y="2057400"/>
            <a:ext cx="5105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Click HERE to access the outline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0" y="3124200"/>
            <a:ext cx="1981200" cy="22098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4114800"/>
            <a:ext cx="19812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1752600" y="2743200"/>
            <a:ext cx="2895600" cy="1600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3125" b="20833"/>
          <a:stretch>
            <a:fillRect/>
          </a:stretch>
        </p:blipFill>
        <p:spPr bwMode="auto">
          <a:xfrm>
            <a:off x="0" y="1828800"/>
            <a:ext cx="9144000" cy="464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6019800" y="1828800"/>
            <a:ext cx="2209800" cy="2057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0" y="5410200"/>
            <a:ext cx="2514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  <a:hlinkClick r:id="rId3"/>
              </a:rPr>
              <a:t>Video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2 Monday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124200"/>
            <a:ext cx="6400800" cy="3429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PA Career Zone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Creating Citations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Adding </a:t>
            </a:r>
            <a:r>
              <a:rPr lang="en-US" sz="4400" dirty="0" err="1" smtClean="0">
                <a:solidFill>
                  <a:srgbClr val="FF0000"/>
                </a:solidFill>
                <a:ea typeface="ＭＳ Ｐゴシック" charset="-128"/>
              </a:rPr>
              <a:t>Notecards</a:t>
            </a:r>
            <a:endParaRPr lang="en-US" dirty="0" smtClean="0">
              <a:solidFill>
                <a:srgbClr val="FF0000"/>
              </a:solidFill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6250" b="9375"/>
          <a:stretch>
            <a:fillRect/>
          </a:stretch>
        </p:blipFill>
        <p:spPr bwMode="auto">
          <a:xfrm>
            <a:off x="0" y="6858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152400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From the LIBRARY HOMEPAGE</a:t>
            </a:r>
            <a:endParaRPr lang="en-US" sz="2400" b="1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600200" y="762000"/>
            <a:ext cx="2362200" cy="4191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609600" y="5029200"/>
            <a:ext cx="12192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514600" y="5791200"/>
            <a:ext cx="12192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3124200" y="762000"/>
            <a:ext cx="838200" cy="4876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t="12500" r="3125" b="3125"/>
          <a:stretch>
            <a:fillRect/>
          </a:stretch>
        </p:blipFill>
        <p:spPr bwMode="auto">
          <a:xfrm>
            <a:off x="0" y="457200"/>
            <a:ext cx="9144000" cy="597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0" y="3200400"/>
            <a:ext cx="21336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2209800" y="3352800"/>
            <a:ext cx="2362200" cy="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124200"/>
            <a:ext cx="6400800" cy="3429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Logging In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Creating Projects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Sharing the </a:t>
            </a:r>
            <a:r>
              <a:rPr lang="en-US" sz="4400" dirty="0" err="1" smtClean="0">
                <a:solidFill>
                  <a:srgbClr val="FF0000"/>
                </a:solidFill>
                <a:ea typeface="ＭＳ Ｐゴシック" charset="-128"/>
              </a:rPr>
              <a:t>DropBox</a:t>
            </a:r>
            <a:endParaRPr lang="en-US" sz="4400" dirty="0" smtClean="0">
              <a:solidFill>
                <a:srgbClr val="FF0000"/>
              </a:solidFill>
              <a:ea typeface="ＭＳ Ｐゴシック" charset="-128"/>
            </a:endParaRP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Making an Outline</a:t>
            </a:r>
            <a:endParaRPr lang="en-US" dirty="0" smtClean="0">
              <a:solidFill>
                <a:srgbClr val="FF0000"/>
              </a:solidFill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4688" b="6250"/>
          <a:stretch>
            <a:fillRect/>
          </a:stretch>
        </p:blipFill>
        <p:spPr bwMode="auto">
          <a:xfrm>
            <a:off x="0" y="381000"/>
            <a:ext cx="917566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09800" y="3962400"/>
            <a:ext cx="6400800" cy="1447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t="16667" b="6250"/>
          <a:stretch>
            <a:fillRect/>
          </a:stretch>
        </p:blipFill>
        <p:spPr bwMode="auto">
          <a:xfrm>
            <a:off x="0" y="685800"/>
            <a:ext cx="91440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7086600" y="457200"/>
            <a:ext cx="2057400" cy="990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1563" b="6250"/>
          <a:stretch>
            <a:fillRect/>
          </a:stretch>
        </p:blipFill>
        <p:spPr bwMode="auto">
          <a:xfrm>
            <a:off x="0" y="152400"/>
            <a:ext cx="91440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Choose the MOST RELEVANT result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1905000" y="4876800"/>
            <a:ext cx="838200" cy="1143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1563" b="6250"/>
          <a:stretch>
            <a:fillRect/>
          </a:stretch>
        </p:blipFill>
        <p:spPr bwMode="auto">
          <a:xfrm>
            <a:off x="0" y="127000"/>
            <a:ext cx="91440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59436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Gather all of your information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4688" b="5195"/>
          <a:stretch>
            <a:fillRect/>
          </a:stretch>
        </p:blipFill>
        <p:spPr bwMode="auto">
          <a:xfrm>
            <a:off x="0" y="381000"/>
            <a:ext cx="917566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09800" y="5334000"/>
            <a:ext cx="6629400" cy="990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52600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THERE IS NO AUTHOR FOR PA CAREER ZONE!</a:t>
            </a:r>
          </a:p>
          <a:p>
            <a:endParaRPr lang="en-US" sz="2800" dirty="0" smtClean="0"/>
          </a:p>
          <a:p>
            <a:r>
              <a:rPr lang="en-US" sz="2800" i="1" dirty="0" smtClean="0"/>
              <a:t>Career Zone Pennsylvania </a:t>
            </a:r>
            <a:br>
              <a:rPr lang="en-US" sz="2800" i="1" dirty="0" smtClean="0"/>
            </a:br>
            <a:r>
              <a:rPr lang="en-US" sz="2800" dirty="0" smtClean="0"/>
              <a:t>is the name of the website</a:t>
            </a:r>
          </a:p>
          <a:p>
            <a:endParaRPr lang="en-US" sz="2800" i="1" dirty="0" smtClean="0"/>
          </a:p>
          <a:p>
            <a:r>
              <a:rPr lang="en-US" sz="2800" dirty="0" smtClean="0"/>
              <a:t>PA Department of Education</a:t>
            </a:r>
            <a:br>
              <a:rPr lang="en-US" sz="2800" dirty="0" smtClean="0"/>
            </a:br>
            <a:r>
              <a:rPr lang="en-US" sz="2800" dirty="0" smtClean="0"/>
              <a:t>is the publisher</a:t>
            </a:r>
          </a:p>
          <a:p>
            <a:endParaRPr lang="en-US" sz="2800" dirty="0" smtClean="0"/>
          </a:p>
          <a:p>
            <a:r>
              <a:rPr lang="en-US" sz="2800" dirty="0" smtClean="0"/>
              <a:t>Copy the unique URL for your specific job’s page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43200" y="2286000"/>
            <a:ext cx="5105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Click HERE to create a citation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0" y="3124200"/>
            <a:ext cx="1981200" cy="22098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3657600"/>
            <a:ext cx="19812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1600200" y="2743200"/>
            <a:ext cx="3048000" cy="1143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743200" y="4191000"/>
            <a:ext cx="5105400" cy="838200"/>
          </a:xfrm>
          <a:prstGeom prst="rect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Make your citation BEFORE your note card!!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1563" b="21875"/>
          <a:stretch>
            <a:fillRect/>
          </a:stretch>
        </p:blipFill>
        <p:spPr bwMode="auto">
          <a:xfrm>
            <a:off x="1" y="1745343"/>
            <a:ext cx="9144000" cy="442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4191000" y="1600200"/>
            <a:ext cx="1143000" cy="9906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810000" y="304800"/>
            <a:ext cx="5105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Click HERE to create a citation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5410200" y="914400"/>
            <a:ext cx="2743200" cy="9906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209800" y="5715000"/>
            <a:ext cx="5105400" cy="838200"/>
          </a:xfrm>
          <a:prstGeom prst="rect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Make your citation BEFORE your note card!!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2344" b="15625"/>
          <a:stretch>
            <a:fillRect/>
          </a:stretch>
        </p:blipFill>
        <p:spPr bwMode="auto">
          <a:xfrm>
            <a:off x="0" y="1219200"/>
            <a:ext cx="9144000" cy="490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581400" y="3300984"/>
            <a:ext cx="5105400" cy="2667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4000" kern="0" dirty="0" smtClean="0">
                <a:latin typeface="Palatino Linotype" pitchFamily="18" charset="0"/>
                <a:ea typeface="+mj-ea"/>
                <a:cs typeface="+mj-cs"/>
              </a:rPr>
              <a:t>To create a citation choose </a:t>
            </a:r>
            <a:r>
              <a:rPr lang="en-US" sz="4000" kern="0" dirty="0">
                <a:latin typeface="Palatino Linotype" pitchFamily="18" charset="0"/>
                <a:ea typeface="+mj-ea"/>
                <a:cs typeface="+mj-cs"/>
              </a:rPr>
              <a:t>the best match</a:t>
            </a:r>
          </a:p>
          <a:p>
            <a:pPr>
              <a:defRPr/>
            </a:pPr>
            <a:r>
              <a:rPr lang="en-US" sz="4000" kern="0" dirty="0">
                <a:latin typeface="Palatino Linotype" pitchFamily="18" charset="0"/>
                <a:ea typeface="+mj-ea"/>
                <a:cs typeface="+mj-cs"/>
              </a:rPr>
              <a:t>f</a:t>
            </a:r>
            <a:r>
              <a:rPr lang="en-US" sz="4000" kern="0" dirty="0" smtClean="0">
                <a:latin typeface="Palatino Linotype" pitchFamily="18" charset="0"/>
                <a:ea typeface="+mj-ea"/>
                <a:cs typeface="+mj-cs"/>
              </a:rPr>
              <a:t>rom </a:t>
            </a:r>
            <a:r>
              <a:rPr lang="en-US" sz="4000" kern="0" dirty="0">
                <a:latin typeface="Palatino Linotype" pitchFamily="18" charset="0"/>
                <a:ea typeface="+mj-ea"/>
                <a:cs typeface="+mj-cs"/>
              </a:rPr>
              <a:t>the drop-down </a:t>
            </a:r>
            <a:r>
              <a:rPr lang="en-US" sz="4000" kern="0" dirty="0" smtClean="0">
                <a:latin typeface="Palatino Linotype" pitchFamily="18" charset="0"/>
                <a:ea typeface="+mj-ea"/>
                <a:cs typeface="+mj-cs"/>
              </a:rPr>
              <a:t>menu</a:t>
            </a:r>
            <a:endParaRPr lang="en-US" sz="4000" kern="0" dirty="0">
              <a:latin typeface="Palatino Linotyp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t="33333" r="3125" b="9375"/>
          <a:stretch>
            <a:fillRect/>
          </a:stretch>
        </p:blipFill>
        <p:spPr bwMode="auto">
          <a:xfrm>
            <a:off x="0" y="1659194"/>
            <a:ext cx="9144000" cy="4055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 bwMode="auto">
          <a:xfrm>
            <a:off x="533400" y="3429000"/>
            <a:ext cx="29718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with Library Page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456376"/>
            <a:ext cx="8077200" cy="485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 bwMode="auto">
          <a:xfrm>
            <a:off x="0" y="4267200"/>
            <a:ext cx="1371600" cy="381000"/>
          </a:xfrm>
          <a:prstGeom prst="rightArrow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8125" b="4977"/>
          <a:stretch>
            <a:fillRect/>
          </a:stretch>
        </p:blipFill>
        <p:spPr bwMode="auto">
          <a:xfrm>
            <a:off x="533400" y="76200"/>
            <a:ext cx="78867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1828800" y="76200"/>
            <a:ext cx="1371600" cy="1143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828800" y="6159500"/>
            <a:ext cx="838200" cy="6985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0"/>
            <a:ext cx="9144000" cy="6889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4114800" y="4114800"/>
            <a:ext cx="35814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2400" kern="0" dirty="0">
                <a:latin typeface="+mj-lt"/>
                <a:ea typeface="+mj-ea"/>
                <a:cs typeface="+mj-cs"/>
              </a:rPr>
              <a:t>Copy-and-paste to avoid </a:t>
            </a:r>
          </a:p>
          <a:p>
            <a:pPr>
              <a:defRPr/>
            </a:pPr>
            <a:r>
              <a:rPr lang="en-US" sz="2400" kern="0" dirty="0">
                <a:latin typeface="+mj-lt"/>
                <a:ea typeface="+mj-ea"/>
                <a:cs typeface="+mj-cs"/>
              </a:rPr>
              <a:t>spelling errors</a:t>
            </a:r>
          </a:p>
        </p:txBody>
      </p:sp>
      <p:sp>
        <p:nvSpPr>
          <p:cNvPr id="17412" name="Oval 19"/>
          <p:cNvSpPr>
            <a:spLocks noChangeArrowheads="1"/>
          </p:cNvSpPr>
          <p:nvPr/>
        </p:nvSpPr>
        <p:spPr bwMode="auto">
          <a:xfrm>
            <a:off x="5257800" y="1905000"/>
            <a:ext cx="1676400" cy="15398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17413" name="Oval 20"/>
          <p:cNvSpPr>
            <a:spLocks noChangeArrowheads="1"/>
          </p:cNvSpPr>
          <p:nvPr/>
        </p:nvSpPr>
        <p:spPr bwMode="auto">
          <a:xfrm>
            <a:off x="990600" y="3581400"/>
            <a:ext cx="2895600" cy="838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7620000" y="2895600"/>
            <a:ext cx="838200" cy="457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 flipH="1">
            <a:off x="3810000" y="381000"/>
            <a:ext cx="685800" cy="533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419600" y="2286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Able to change format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72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cxnSp>
        <p:nvCxnSpPr>
          <p:cNvPr id="18435" name="Straight Arrow Connector 4"/>
          <p:cNvCxnSpPr>
            <a:cxnSpLocks noChangeShapeType="1"/>
            <a:stCxn id="8" idx="1"/>
          </p:cNvCxnSpPr>
          <p:nvPr/>
        </p:nvCxnSpPr>
        <p:spPr bwMode="auto">
          <a:xfrm flipH="1">
            <a:off x="2286000" y="3324225"/>
            <a:ext cx="2133600" cy="714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419600" y="2895600"/>
            <a:ext cx="3276600" cy="857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 algn="l">
              <a:defRPr/>
            </a:pPr>
            <a:r>
              <a:rPr lang="en-US" sz="2800" b="1" kern="0" dirty="0">
                <a:latin typeface="Palatino Linotype" pitchFamily="18" charset="0"/>
                <a:ea typeface="+mj-ea"/>
                <a:cs typeface="+mj-cs"/>
              </a:rPr>
              <a:t>Correct errors on the fly!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305800" cy="3124200"/>
          </a:xfrm>
        </p:spPr>
        <p:txBody>
          <a:bodyPr/>
          <a:lstStyle/>
          <a:p>
            <a:pPr algn="ctr"/>
            <a:r>
              <a:rPr lang="en-US" sz="3600" b="0" dirty="0" err="1" smtClean="0">
                <a:solidFill>
                  <a:srgbClr val="FF0000"/>
                </a:solidFill>
                <a:latin typeface="Palatino Linotype" pitchFamily="18" charset="0"/>
              </a:rPr>
              <a:t>NoodleTools</a:t>
            </a:r>
            <a:r>
              <a:rPr lang="en-US" sz="3600" b="0" dirty="0" smtClean="0">
                <a:solidFill>
                  <a:srgbClr val="FF0000"/>
                </a:solidFill>
                <a:latin typeface="Palatino Linotype" pitchFamily="18" charset="0"/>
              </a:rPr>
              <a:t> will save automatically, BUT                  Make sure the </a:t>
            </a:r>
            <a:r>
              <a:rPr lang="en-US" sz="3600" dirty="0" smtClean="0">
                <a:solidFill>
                  <a:srgbClr val="92D050"/>
                </a:solidFill>
                <a:latin typeface="Palatino Linotype" pitchFamily="18" charset="0"/>
              </a:rPr>
              <a:t>box is checked</a:t>
            </a:r>
            <a:r>
              <a:rPr lang="en-US" sz="3600" b="0" dirty="0" smtClean="0">
                <a:solidFill>
                  <a:srgbClr val="FF0000"/>
                </a:solidFill>
                <a:latin typeface="Palatino Linotype" pitchFamily="18" charset="0"/>
              </a:rPr>
              <a:t> at the end of each citation and hit submit!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257800"/>
            <a:ext cx="78962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 bwMode="auto">
          <a:xfrm rot="7419760">
            <a:off x="6400144" y="4775913"/>
            <a:ext cx="685800" cy="365665"/>
          </a:xfrm>
          <a:prstGeom prst="rightArrow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400"/>
            <a:ext cx="9144000" cy="7058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905000" y="2286000"/>
            <a:ext cx="5791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EXAMPLE OF WHAT YOUR WORKS CITED PAGE IN PROCESS (DRAFT) WILL LOOK LIKE.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xfrm>
            <a:off x="519113" y="685800"/>
            <a:ext cx="8105775" cy="609600"/>
          </a:xfr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en-US" sz="3000" dirty="0" smtClean="0"/>
              <a:t>It’s easy to add more sources !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2971800" y="1676400"/>
            <a:ext cx="129540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62200"/>
            <a:ext cx="9144000" cy="2286000"/>
          </a:xfrm>
        </p:spPr>
        <p:txBody>
          <a:bodyPr/>
          <a:lstStyle/>
          <a:p>
            <a:r>
              <a:rPr lang="en-US" sz="4400" dirty="0" smtClean="0">
                <a:solidFill>
                  <a:srgbClr val="FF0000"/>
                </a:solidFill>
              </a:rPr>
              <a:t>Make your </a:t>
            </a:r>
            <a:r>
              <a:rPr lang="en-US" sz="4400" dirty="0" err="1" smtClean="0">
                <a:solidFill>
                  <a:srgbClr val="FF0000"/>
                </a:solidFill>
              </a:rPr>
              <a:t>notecards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br>
              <a:rPr lang="en-US" sz="44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FF0000"/>
                </a:solidFill>
              </a:rPr>
              <a:t>AFTER </a:t>
            </a:r>
            <a:br>
              <a:rPr lang="en-US" sz="44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FF0000"/>
                </a:solidFill>
              </a:rPr>
              <a:t>you have created citations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C:\Users\Debbie\Documents\1.Debbie\NoodleTools\Tutorials\Students\2012\2012 images\bibliography_works cited_intextM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813"/>
            <a:ext cx="9144000" cy="705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648200" y="1600200"/>
            <a:ext cx="3335338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2400" kern="0" dirty="0">
                <a:solidFill>
                  <a:srgbClr val="339933"/>
                </a:solidFill>
                <a:latin typeface="+mj-lt"/>
                <a:ea typeface="+mj-ea"/>
                <a:cs typeface="+mj-cs"/>
              </a:rPr>
              <a:t>See how to make your in-text reference for MLA and APA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1833563"/>
            <a:ext cx="89725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 bwMode="auto">
          <a:xfrm>
            <a:off x="7010400" y="1981200"/>
            <a:ext cx="0" cy="1524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Oval 4"/>
          <p:cNvSpPr/>
          <p:nvPr/>
        </p:nvSpPr>
        <p:spPr bwMode="auto">
          <a:xfrm>
            <a:off x="6477000" y="3581400"/>
            <a:ext cx="9906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" y="723900"/>
            <a:ext cx="85915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90600" y="2971800"/>
            <a:ext cx="304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Copy and paste here to capture</a:t>
            </a:r>
          </a:p>
          <a:p>
            <a:r>
              <a:rPr lang="en-US" dirty="0" smtClean="0"/>
              <a:t>author’s words.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6019800" y="838200"/>
            <a:ext cx="0" cy="381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810000" y="15240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Notecard</a:t>
            </a:r>
            <a:r>
              <a:rPr lang="en-US" sz="2800" dirty="0" smtClean="0"/>
              <a:t> is linked to source.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029200" y="4191000"/>
            <a:ext cx="342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Paraphrase here.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 In or Register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42468"/>
            <a:ext cx="7467600" cy="538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 bwMode="auto">
          <a:xfrm>
            <a:off x="3048000" y="4191000"/>
            <a:ext cx="3429000" cy="21336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1371600" y="4648200"/>
            <a:ext cx="1524000" cy="457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:\Users\Debbie\Documents\1.Debbie\NoodleTools\Tutorials\Students\2012\2012 imagesNotes\second\notecard_copypas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4800" y="4876800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CAN HAVE SHORT OR LONG DIRECT QUOTATIONS.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5" name="Rectangle 8"/>
          <p:cNvSpPr>
            <a:spLocks noChangeArrowheads="1"/>
          </p:cNvSpPr>
          <p:nvPr/>
        </p:nvSpPr>
        <p:spPr bwMode="auto">
          <a:xfrm>
            <a:off x="2057400" y="166688"/>
            <a:ext cx="48768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Then start to mark it up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4907340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 COLORS TO HIGHLIGHT SENTENCES YOU MAY WANT TO PARAPHRASE.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1" name="Rectangle 8"/>
          <p:cNvSpPr>
            <a:spLocks noChangeArrowheads="1"/>
          </p:cNvSpPr>
          <p:nvPr/>
        </p:nvSpPr>
        <p:spPr bwMode="auto">
          <a:xfrm>
            <a:off x="2743200" y="381000"/>
            <a:ext cx="4191000" cy="7096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Explain it to yourself</a:t>
            </a:r>
          </a:p>
        </p:txBody>
      </p:sp>
      <p:sp>
        <p:nvSpPr>
          <p:cNvPr id="2" name="Oval 1"/>
          <p:cNvSpPr/>
          <p:nvPr/>
        </p:nvSpPr>
        <p:spPr>
          <a:xfrm>
            <a:off x="7620000" y="1447800"/>
            <a:ext cx="990600" cy="76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5638801" y="1531938"/>
            <a:ext cx="1981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Help</a:t>
            </a:r>
            <a:endParaRPr lang="en-US" b="1" dirty="0">
              <a:solidFill>
                <a:srgbClr val="3399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5029200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Paraphrasing is putting the ideas of an author into your own words.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57200" y="5188803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FOR YOUR PROJECT THE “TITLE” WILL  BE THE NAME OF YOUR BODY PARAGRAPH.</a:t>
            </a:r>
            <a:endParaRPr lang="en-US" sz="2400" b="1" dirty="0"/>
          </a:p>
        </p:txBody>
      </p:sp>
      <p:sp>
        <p:nvSpPr>
          <p:cNvPr id="5" name="Oval 4"/>
          <p:cNvSpPr/>
          <p:nvPr/>
        </p:nvSpPr>
        <p:spPr bwMode="auto">
          <a:xfrm>
            <a:off x="304800" y="304800"/>
            <a:ext cx="1066800" cy="533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6"/>
          <p:cNvSpPr/>
          <p:nvPr/>
        </p:nvSpPr>
        <p:spPr bwMode="auto">
          <a:xfrm>
            <a:off x="152400" y="4114800"/>
            <a:ext cx="1066800" cy="533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7" name="Rectangle 8"/>
          <p:cNvSpPr>
            <a:spLocks noChangeArrowheads="1"/>
          </p:cNvSpPr>
          <p:nvPr/>
        </p:nvSpPr>
        <p:spPr bwMode="auto">
          <a:xfrm>
            <a:off x="533400" y="1143000"/>
            <a:ext cx="3657600" cy="2514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If your note isn’t linked to a source, find it in this list of all your 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1833563"/>
            <a:ext cx="89725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 bwMode="auto">
          <a:xfrm flipV="1">
            <a:off x="5867400" y="4648200"/>
            <a:ext cx="1066800" cy="1066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Oval 4"/>
          <p:cNvSpPr/>
          <p:nvPr/>
        </p:nvSpPr>
        <p:spPr bwMode="auto">
          <a:xfrm>
            <a:off x="6553200" y="4191000"/>
            <a:ext cx="9906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0175"/>
            <a:ext cx="9144000" cy="704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7" name="Text Box 7"/>
          <p:cNvSpPr txBox="1">
            <a:spLocks noChangeArrowheads="1"/>
          </p:cNvSpPr>
          <p:nvPr/>
        </p:nvSpPr>
        <p:spPr bwMode="auto">
          <a:xfrm>
            <a:off x="4800600" y="66675"/>
            <a:ext cx="182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3300"/>
                </a:solidFill>
              </a:rPr>
              <a:t>Source</a:t>
            </a:r>
            <a:endParaRPr lang="en-US" b="1" dirty="0">
              <a:solidFill>
                <a:srgbClr val="339966"/>
              </a:solidFill>
            </a:endParaRPr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5105400" y="2895600"/>
            <a:ext cx="2514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>
                <a:solidFill>
                  <a:srgbClr val="FF3300"/>
                </a:solidFill>
              </a:rPr>
              <a:t>Notes</a:t>
            </a:r>
            <a:endParaRPr lang="en-US" sz="5400" b="1" dirty="0">
              <a:solidFill>
                <a:srgbClr val="339966"/>
              </a:solidFill>
            </a:endParaRPr>
          </a:p>
        </p:txBody>
      </p:sp>
      <p:sp>
        <p:nvSpPr>
          <p:cNvPr id="8" name="Double Bracket 7"/>
          <p:cNvSpPr/>
          <p:nvPr/>
        </p:nvSpPr>
        <p:spPr>
          <a:xfrm>
            <a:off x="304800" y="76200"/>
            <a:ext cx="8305800" cy="5638800"/>
          </a:xfrm>
          <a:prstGeom prst="bracketPair">
            <a:avLst/>
          </a:prstGeom>
          <a:ln w="38100">
            <a:solidFill>
              <a:srgbClr val="FF33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200400" y="5181600"/>
            <a:ext cx="4705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3300"/>
                </a:solidFill>
              </a:rPr>
              <a:t>Feedback from teacher   </a:t>
            </a:r>
            <a:endParaRPr lang="en-US" b="1" dirty="0">
              <a:solidFill>
                <a:srgbClr val="339966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685800" y="1828800"/>
            <a:ext cx="457200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85800" y="3124200"/>
            <a:ext cx="609600" cy="0"/>
          </a:xfrm>
          <a:prstGeom prst="line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685800" y="4114800"/>
            <a:ext cx="457200" cy="0"/>
          </a:xfrm>
          <a:prstGeom prst="line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Debbie\Documents\1.Debbie\NoodleTools\Tutorials\Students\2012\2012 images\print_expo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8" y="12700"/>
            <a:ext cx="9144000" cy="781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C:\Users\Debbie\Documents\1.Debbie\NoodleTools\Tutorials\Students\2012\2012 images\works cited p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688" y="990600"/>
            <a:ext cx="4295775" cy="562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39998"/>
              </a:srgbClr>
            </a:outerShdw>
          </a:effec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267200" y="1258888"/>
            <a:ext cx="4343400" cy="13319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2400" kern="0" dirty="0">
                <a:solidFill>
                  <a:srgbClr val="339933"/>
                </a:solidFill>
                <a:latin typeface="+mj-lt"/>
                <a:ea typeface="+mj-ea"/>
                <a:cs typeface="+mj-cs"/>
              </a:rPr>
              <a:t>Format and export your bibliography to a word processor (or Google docs)</a:t>
            </a:r>
          </a:p>
        </p:txBody>
      </p:sp>
      <p:pic>
        <p:nvPicPr>
          <p:cNvPr id="26629" name="Picture 6" descr="C:\Users\Debbie\AppData\Local\Temp\SNAGHTML5ce3cf4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938" y="3160713"/>
            <a:ext cx="4513262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630" name="Straight Arrow Connector 5"/>
          <p:cNvCxnSpPr>
            <a:cxnSpLocks noChangeShapeType="1"/>
          </p:cNvCxnSpPr>
          <p:nvPr/>
        </p:nvCxnSpPr>
        <p:spPr bwMode="auto">
          <a:xfrm flipV="1">
            <a:off x="1524000" y="3086100"/>
            <a:ext cx="3581400" cy="247650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6631" name="Elbow Connector 28679"/>
          <p:cNvCxnSpPr>
            <a:cxnSpLocks noChangeShapeType="1"/>
          </p:cNvCxnSpPr>
          <p:nvPr/>
        </p:nvCxnSpPr>
        <p:spPr bwMode="auto">
          <a:xfrm rot="16200000" flipH="1">
            <a:off x="1066800" y="2895600"/>
            <a:ext cx="533400" cy="381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6632" name="Rectangle 28685"/>
          <p:cNvSpPr>
            <a:spLocks noChangeArrowheads="1"/>
          </p:cNvSpPr>
          <p:nvPr/>
        </p:nvSpPr>
        <p:spPr bwMode="auto">
          <a:xfrm>
            <a:off x="152400" y="1924050"/>
            <a:ext cx="914400" cy="28575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371600"/>
            <a:ext cx="91440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038600"/>
            <a:ext cx="9144000" cy="18288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Searching Databases using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INFOTRAC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95599"/>
            <a:ext cx="8915400" cy="1942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1524000"/>
            <a:ext cx="830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you register or login, the next screen will be “My Projects”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5486400" y="3429000"/>
            <a:ext cx="2286000" cy="0"/>
          </a:xfrm>
          <a:prstGeom prst="straightConnector1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6250" b="9375"/>
          <a:stretch>
            <a:fillRect/>
          </a:stretch>
        </p:blipFill>
        <p:spPr bwMode="auto">
          <a:xfrm>
            <a:off x="0" y="6858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152400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From the LIBRARY HOMEPAGE</a:t>
            </a:r>
            <a:endParaRPr lang="en-US" sz="2400" b="1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371600" y="762000"/>
            <a:ext cx="2590800" cy="4876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533400" y="5486400"/>
            <a:ext cx="106680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16107" b="16667"/>
          <a:stretch>
            <a:fillRect/>
          </a:stretch>
        </p:blipFill>
        <p:spPr bwMode="auto">
          <a:xfrm>
            <a:off x="-1" y="685800"/>
            <a:ext cx="9159659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724400" y="2590800"/>
            <a:ext cx="4191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Checkmark BOTH boxes</a:t>
            </a:r>
            <a:endParaRPr lang="en-US" sz="2400" b="1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990600" y="2895600"/>
            <a:ext cx="3962400" cy="685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H="1">
            <a:off x="990600" y="3048000"/>
            <a:ext cx="4419600" cy="13716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286000" y="12954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KEYWORD PHRASE ONLY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1981200" y="1752600"/>
            <a:ext cx="1371600" cy="533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5781" b="6250"/>
          <a:stretch>
            <a:fillRect/>
          </a:stretch>
        </p:blipFill>
        <p:spPr bwMode="auto">
          <a:xfrm>
            <a:off x="381000" y="0"/>
            <a:ext cx="8458200" cy="685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 bwMode="auto">
          <a:xfrm>
            <a:off x="3429000" y="152400"/>
            <a:ext cx="9144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33400" y="609600"/>
            <a:ext cx="1524000" cy="533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5781" b="6250"/>
          <a:stretch>
            <a:fillRect/>
          </a:stretch>
        </p:blipFill>
        <p:spPr bwMode="auto">
          <a:xfrm>
            <a:off x="301831" y="0"/>
            <a:ext cx="84611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3352800" y="0"/>
            <a:ext cx="914400" cy="838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04800" y="5867400"/>
            <a:ext cx="1676400" cy="609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5781" b="6250"/>
          <a:stretch>
            <a:fillRect/>
          </a:stretch>
        </p:blipFill>
        <p:spPr bwMode="auto">
          <a:xfrm>
            <a:off x="304800" y="0"/>
            <a:ext cx="84611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3352800" y="76200"/>
            <a:ext cx="10668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04800" y="4572000"/>
            <a:ext cx="2286000" cy="990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77344" b="38542"/>
          <a:stretch>
            <a:fillRect/>
          </a:stretch>
        </p:blipFill>
        <p:spPr bwMode="auto">
          <a:xfrm>
            <a:off x="228600" y="1752600"/>
            <a:ext cx="2209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8600" y="5029200"/>
            <a:ext cx="12954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t="8333" r="77344" b="6250"/>
          <a:stretch>
            <a:fillRect/>
          </a:stretch>
        </p:blipFill>
        <p:spPr bwMode="auto">
          <a:xfrm>
            <a:off x="2590800" y="304800"/>
            <a:ext cx="2209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76800" y="2209800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Click a subject that is related to your research question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76800" y="4191000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This can be done many times in order to LIMIT the results list</a:t>
            </a:r>
            <a:endParaRPr lang="en-US" sz="2400" b="1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4114800" y="3200400"/>
            <a:ext cx="152400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Rectangle 10"/>
          <p:cNvSpPr/>
          <p:nvPr/>
        </p:nvSpPr>
        <p:spPr bwMode="auto">
          <a:xfrm>
            <a:off x="2743200" y="3810000"/>
            <a:ext cx="129540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5781" b="6250"/>
          <a:stretch>
            <a:fillRect/>
          </a:stretch>
        </p:blipFill>
        <p:spPr bwMode="auto">
          <a:xfrm>
            <a:off x="378031" y="0"/>
            <a:ext cx="84611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3352800" y="152400"/>
            <a:ext cx="1219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81000" y="4724400"/>
            <a:ext cx="2286000" cy="2133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276600" y="3276600"/>
            <a:ext cx="5562600" cy="2514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1563" b="3125"/>
          <a:stretch>
            <a:fillRect/>
          </a:stretch>
        </p:blipFill>
        <p:spPr bwMode="auto">
          <a:xfrm>
            <a:off x="0" y="609600"/>
            <a:ext cx="9144000" cy="580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09800" y="1524000"/>
            <a:ext cx="4648200" cy="2667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609600" y="4038600"/>
            <a:ext cx="0" cy="1905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914400" y="4038600"/>
            <a:ext cx="0" cy="1905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1066800" y="4876800"/>
            <a:ext cx="3124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Scroll to the bottom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3437" t="14583" r="24219" b="22917"/>
          <a:stretch>
            <a:fillRect/>
          </a:stretch>
        </p:blipFill>
        <p:spPr bwMode="auto">
          <a:xfrm>
            <a:off x="990600" y="-1"/>
            <a:ext cx="7620000" cy="6823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990600" y="3581400"/>
            <a:ext cx="7467600" cy="2209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2344" b="14583"/>
          <a:stretch>
            <a:fillRect/>
          </a:stretch>
        </p:blipFill>
        <p:spPr bwMode="auto">
          <a:xfrm>
            <a:off x="1" y="1066800"/>
            <a:ext cx="9144000" cy="497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533400" y="3505200"/>
            <a:ext cx="29718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5334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Select DATABASE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056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5123" name="Content Placeholder 3"/>
          <p:cNvSpPr>
            <a:spLocks noGrp="1"/>
          </p:cNvSpPr>
          <p:nvPr>
            <p:ph idx="1"/>
          </p:nvPr>
        </p:nvSpPr>
        <p:spPr>
          <a:xfrm>
            <a:off x="4286250" y="3124200"/>
            <a:ext cx="4343400" cy="1652588"/>
          </a:xfrm>
        </p:spPr>
        <p:txBody>
          <a:bodyPr/>
          <a:lstStyle/>
          <a:p>
            <a:pPr marL="0" indent="0">
              <a:buFontTx/>
              <a:buNone/>
            </a:pPr>
            <a:endParaRPr lang="en-US" dirty="0" smtClean="0">
              <a:ea typeface="ＭＳ Ｐゴシック" charset="-128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962400" y="2667000"/>
            <a:ext cx="4876800" cy="19288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solidFill>
                  <a:srgbClr val="339933"/>
                </a:solidFill>
                <a:latin typeface="+mj-lt"/>
                <a:ea typeface="+mj-ea"/>
                <a:cs typeface="+mj-cs"/>
              </a:rPr>
              <a:t>Review: </a:t>
            </a:r>
          </a:p>
          <a:p>
            <a:pPr>
              <a:defRPr/>
            </a:pPr>
            <a:r>
              <a:rPr lang="en-US" kern="0" dirty="0" smtClean="0">
                <a:latin typeface="+mj-lt"/>
                <a:ea typeface="+mj-ea"/>
                <a:cs typeface="+mj-cs"/>
              </a:rPr>
              <a:t>Did you choose </a:t>
            </a:r>
            <a:r>
              <a:rPr lang="en-US" kern="0" dirty="0">
                <a:latin typeface="+mj-lt"/>
                <a:ea typeface="+mj-ea"/>
                <a:cs typeface="+mj-cs"/>
              </a:rPr>
              <a:t>the correct </a:t>
            </a:r>
            <a:r>
              <a:rPr lang="en-US" kern="0" dirty="0" smtClean="0">
                <a:latin typeface="+mj-lt"/>
                <a:ea typeface="+mj-ea"/>
                <a:cs typeface="+mj-cs"/>
              </a:rPr>
              <a:t>style and level?</a:t>
            </a:r>
            <a:endParaRPr lang="en-U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114800" y="5791200"/>
            <a:ext cx="45720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srgbClr val="000000">
                <a:alpha val="39999"/>
              </a:srgbClr>
            </a:outerShdw>
          </a:effectLst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solidFill>
                  <a:srgbClr val="339933"/>
                </a:solidFill>
                <a:latin typeface="+mj-lt"/>
                <a:ea typeface="+mj-ea"/>
                <a:cs typeface="+mj-cs"/>
              </a:rPr>
              <a:t>Review: </a:t>
            </a:r>
            <a:r>
              <a:rPr lang="en-US" sz="2400" kern="0" dirty="0" smtClean="0">
                <a:latin typeface="+mj-lt"/>
                <a:ea typeface="+mj-ea"/>
                <a:cs typeface="+mj-cs"/>
              </a:rPr>
              <a:t>Did you name </a:t>
            </a:r>
            <a:r>
              <a:rPr lang="en-US" sz="2400" kern="0" dirty="0">
                <a:latin typeface="+mj-lt"/>
                <a:ea typeface="+mj-ea"/>
                <a:cs typeface="+mj-cs"/>
              </a:rPr>
              <a:t>your </a:t>
            </a:r>
            <a:r>
              <a:rPr lang="en-US" sz="2400" kern="0" dirty="0" smtClean="0">
                <a:latin typeface="+mj-lt"/>
                <a:ea typeface="+mj-ea"/>
                <a:cs typeface="+mj-cs"/>
              </a:rPr>
              <a:t>project </a:t>
            </a:r>
            <a:r>
              <a:rPr lang="en-US" sz="2400" b="1" kern="0" dirty="0" smtClean="0">
                <a:latin typeface="+mj-lt"/>
                <a:ea typeface="+mj-ea"/>
                <a:cs typeface="+mj-cs"/>
              </a:rPr>
              <a:t>Graduation Project</a:t>
            </a:r>
            <a:r>
              <a:rPr lang="en-US" sz="2400" kern="0" dirty="0" smtClean="0">
                <a:latin typeface="+mj-lt"/>
                <a:ea typeface="+mj-ea"/>
                <a:cs typeface="+mj-cs"/>
              </a:rPr>
              <a:t>?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04800" y="1981200"/>
            <a:ext cx="4572000" cy="76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609600" y="5334000"/>
            <a:ext cx="3810000" cy="914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3542" r="9375" b="35417"/>
          <a:stretch>
            <a:fillRect/>
          </a:stretch>
        </p:blipFill>
        <p:spPr bwMode="auto">
          <a:xfrm>
            <a:off x="0" y="1524000"/>
            <a:ext cx="915177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1752600" y="3352800"/>
            <a:ext cx="12192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3581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Choose MAGAZINE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3542" r="8594" b="28125"/>
          <a:stretch>
            <a:fillRect/>
          </a:stretch>
        </p:blipFill>
        <p:spPr bwMode="auto">
          <a:xfrm>
            <a:off x="-1" y="990600"/>
            <a:ext cx="911134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0" y="2895600"/>
            <a:ext cx="3048000" cy="838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2514600" y="3810000"/>
            <a:ext cx="2895600" cy="21336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4419600" y="58674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Only do this for </a:t>
            </a:r>
            <a:br>
              <a:rPr lang="en-US" sz="2400" b="1" dirty="0" smtClean="0"/>
            </a:br>
            <a:r>
              <a:rPr lang="en-US" sz="2400" b="1" dirty="0" smtClean="0"/>
              <a:t>APPROVED RESOURCES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3437" t="48083" r="24219" b="27490"/>
          <a:stretch>
            <a:fillRect/>
          </a:stretch>
        </p:blipFill>
        <p:spPr bwMode="auto">
          <a:xfrm>
            <a:off x="0" y="0"/>
            <a:ext cx="762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8600" y="381000"/>
            <a:ext cx="6934200" cy="838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 l="7031" t="12500" r="8594" b="16667"/>
          <a:stretch>
            <a:fillRect/>
          </a:stretch>
        </p:blipFill>
        <p:spPr bwMode="auto">
          <a:xfrm>
            <a:off x="914400" y="1676400"/>
            <a:ext cx="822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reeform 8"/>
          <p:cNvSpPr/>
          <p:nvPr/>
        </p:nvSpPr>
        <p:spPr bwMode="auto">
          <a:xfrm>
            <a:off x="4225636" y="1094509"/>
            <a:ext cx="3717637" cy="4010891"/>
          </a:xfrm>
          <a:custGeom>
            <a:avLst/>
            <a:gdLst>
              <a:gd name="connsiteX0" fmla="*/ 2105891 w 3717637"/>
              <a:gd name="connsiteY0" fmla="*/ 0 h 3629891"/>
              <a:gd name="connsiteX1" fmla="*/ 3366655 w 3717637"/>
              <a:gd name="connsiteY1" fmla="*/ 1316182 h 3629891"/>
              <a:gd name="connsiteX2" fmla="*/ 0 w 3717637"/>
              <a:gd name="connsiteY2" fmla="*/ 3629891 h 362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7637" h="3629891">
                <a:moveTo>
                  <a:pt x="2105891" y="0"/>
                </a:moveTo>
                <a:cubicBezTo>
                  <a:pt x="2911764" y="355600"/>
                  <a:pt x="3717637" y="711200"/>
                  <a:pt x="3366655" y="1316182"/>
                </a:cubicBezTo>
                <a:cubicBezTo>
                  <a:pt x="3015673" y="1921164"/>
                  <a:pt x="713509" y="3241964"/>
                  <a:pt x="0" y="3629891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800" y="4800600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Paste citation here</a:t>
            </a:r>
          </a:p>
          <a:p>
            <a:r>
              <a:rPr lang="en-US" sz="2400" b="1" dirty="0" smtClean="0"/>
              <a:t>CHECK for spelling errors</a:t>
            </a:r>
          </a:p>
          <a:p>
            <a:r>
              <a:rPr lang="en-US" sz="2400" b="1" dirty="0" smtClean="0"/>
              <a:t>Remove unnecessary formatting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2500" r="8594" b="16667"/>
          <a:stretch>
            <a:fillRect/>
          </a:stretch>
        </p:blipFill>
        <p:spPr bwMode="auto">
          <a:xfrm>
            <a:off x="914400" y="1676400"/>
            <a:ext cx="822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23437" t="48083" r="24219" b="27490"/>
          <a:stretch>
            <a:fillRect/>
          </a:stretch>
        </p:blipFill>
        <p:spPr bwMode="auto">
          <a:xfrm>
            <a:off x="0" y="0"/>
            <a:ext cx="7620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228600" y="1219200"/>
            <a:ext cx="6705600" cy="914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4191000" y="1905000"/>
            <a:ext cx="3717637" cy="4724400"/>
          </a:xfrm>
          <a:custGeom>
            <a:avLst/>
            <a:gdLst>
              <a:gd name="connsiteX0" fmla="*/ 2105891 w 3717637"/>
              <a:gd name="connsiteY0" fmla="*/ 0 h 3629891"/>
              <a:gd name="connsiteX1" fmla="*/ 3366655 w 3717637"/>
              <a:gd name="connsiteY1" fmla="*/ 1316182 h 3629891"/>
              <a:gd name="connsiteX2" fmla="*/ 0 w 3717637"/>
              <a:gd name="connsiteY2" fmla="*/ 3629891 h 362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7637" h="3629891">
                <a:moveTo>
                  <a:pt x="2105891" y="0"/>
                </a:moveTo>
                <a:cubicBezTo>
                  <a:pt x="2911764" y="355600"/>
                  <a:pt x="3717637" y="711200"/>
                  <a:pt x="3366655" y="1316182"/>
                </a:cubicBezTo>
                <a:cubicBezTo>
                  <a:pt x="3015673" y="1921164"/>
                  <a:pt x="713509" y="3241964"/>
                  <a:pt x="0" y="3629891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344" b="18750"/>
          <a:stretch>
            <a:fillRect/>
          </a:stretch>
        </p:blipFill>
        <p:spPr bwMode="auto">
          <a:xfrm>
            <a:off x="0" y="1447800"/>
            <a:ext cx="9144000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953000" y="52578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DONE!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371600"/>
            <a:ext cx="91440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343400"/>
            <a:ext cx="9144000" cy="15240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Using Britannica Online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14583" r="6250" b="9375"/>
          <a:stretch>
            <a:fillRect/>
          </a:stretch>
        </p:blipFill>
        <p:spPr bwMode="auto">
          <a:xfrm>
            <a:off x="0" y="6858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9200" y="152400"/>
            <a:ext cx="792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From the LIBRARY HOMEPAGE</a:t>
            </a:r>
            <a:endParaRPr lang="en-US" sz="2400" b="1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600200" y="762000"/>
            <a:ext cx="2362200" cy="41910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609600" y="5029200"/>
            <a:ext cx="12192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514600" y="5791200"/>
            <a:ext cx="1219200" cy="304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3124200" y="762000"/>
            <a:ext cx="838200" cy="4876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t="12500" r="3125" b="3125"/>
          <a:stretch>
            <a:fillRect/>
          </a:stretch>
        </p:blipFill>
        <p:spPr bwMode="auto">
          <a:xfrm>
            <a:off x="0" y="457200"/>
            <a:ext cx="9144000" cy="597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1981200" y="4572000"/>
            <a:ext cx="2133600" cy="1981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4495800" y="5562600"/>
            <a:ext cx="2362200" cy="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t="13542" r="10938" b="30208"/>
          <a:stretch>
            <a:fillRect/>
          </a:stretch>
        </p:blipFill>
        <p:spPr bwMode="auto">
          <a:xfrm>
            <a:off x="0" y="990600"/>
            <a:ext cx="9169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6019800" y="2209800"/>
            <a:ext cx="3124200" cy="32766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 t="13542" r="4688" b="6250"/>
          <a:stretch>
            <a:fillRect/>
          </a:stretch>
        </p:blipFill>
        <p:spPr bwMode="auto">
          <a:xfrm>
            <a:off x="0" y="609600"/>
            <a:ext cx="9144000" cy="57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 bwMode="auto">
          <a:xfrm>
            <a:off x="2743200" y="304800"/>
            <a:ext cx="26670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4583" r="3125" b="6250"/>
          <a:stretch>
            <a:fillRect/>
          </a:stretch>
        </p:blipFill>
        <p:spPr bwMode="auto">
          <a:xfrm>
            <a:off x="0" y="609600"/>
            <a:ext cx="920014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609600"/>
            <a:ext cx="1905000" cy="434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438400" y="609600"/>
            <a:ext cx="64770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>
                <a:latin typeface="+mj-lt"/>
                <a:ea typeface="+mj-ea"/>
                <a:cs typeface="+mj-cs"/>
              </a:rPr>
              <a:t>Manage your project from the Dashboard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344" t="13542" r="3906" b="6250"/>
          <a:stretch>
            <a:fillRect/>
          </a:stretch>
        </p:blipFill>
        <p:spPr bwMode="auto">
          <a:xfrm>
            <a:off x="0" y="4572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0" y="1676400"/>
            <a:ext cx="1600200" cy="2971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4343400"/>
            <a:ext cx="36576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Different types of sources</a:t>
            </a:r>
            <a:endParaRPr lang="en-US" sz="2400" b="1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 flipV="1">
            <a:off x="1295400" y="3276600"/>
            <a:ext cx="1143000" cy="1066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2344" t="13542" r="3906" b="6250"/>
          <a:stretch>
            <a:fillRect/>
          </a:stretch>
        </p:blipFill>
        <p:spPr bwMode="auto">
          <a:xfrm>
            <a:off x="0" y="4572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1600200" y="5029200"/>
            <a:ext cx="7391400" cy="838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3200400"/>
            <a:ext cx="36576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Use the descriptions to find the BEST, most RELEVANT articles</a:t>
            </a:r>
            <a:endParaRPr lang="en-US" sz="2400" b="1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3886200" y="4419600"/>
            <a:ext cx="1371600" cy="838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2344" t="13542" r="3906" b="3125"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 bwMode="auto">
          <a:xfrm>
            <a:off x="7162800" y="1524000"/>
            <a:ext cx="533400" cy="457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1200" y="2133600"/>
            <a:ext cx="1752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CITE!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2344" t="13542" r="3906" b="4167"/>
          <a:stretch>
            <a:fillRect/>
          </a:stretch>
        </p:blipFill>
        <p:spPr bwMode="auto">
          <a:xfrm>
            <a:off x="0" y="4572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5410200" y="3657600"/>
            <a:ext cx="3733800" cy="1600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5000" b="16667"/>
          <a:stretch>
            <a:fillRect/>
          </a:stretch>
        </p:blipFill>
        <p:spPr bwMode="auto">
          <a:xfrm>
            <a:off x="0" y="22860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762000" y="4191000"/>
            <a:ext cx="36576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5625" r="8594" b="34375"/>
          <a:stretch>
            <a:fillRect/>
          </a:stretch>
        </p:blipFill>
        <p:spPr bwMode="auto">
          <a:xfrm>
            <a:off x="0" y="1905000"/>
            <a:ext cx="90868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838200" y="2743200"/>
            <a:ext cx="1828800" cy="1219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5625" r="8594" b="34375"/>
          <a:stretch>
            <a:fillRect/>
          </a:stretch>
        </p:blipFill>
        <p:spPr bwMode="auto">
          <a:xfrm>
            <a:off x="0" y="1905000"/>
            <a:ext cx="90868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762000" y="2133600"/>
            <a:ext cx="1828800" cy="1219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8750" r="8594" b="11458"/>
          <a:stretch>
            <a:fillRect/>
          </a:stretch>
        </p:blipFill>
        <p:spPr bwMode="auto">
          <a:xfrm>
            <a:off x="0" y="1600200"/>
            <a:ext cx="847526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57813" t="56250" r="3906" b="21875"/>
          <a:stretch>
            <a:fillRect/>
          </a:stretch>
        </p:blipFill>
        <p:spPr bwMode="auto">
          <a:xfrm>
            <a:off x="2921000" y="0"/>
            <a:ext cx="6223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3048000" y="1143000"/>
            <a:ext cx="5791200" cy="10668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1066800" y="1828800"/>
            <a:ext cx="2209800" cy="3124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7031" t="18750" r="8594" b="11458"/>
          <a:stretch>
            <a:fillRect/>
          </a:stretch>
        </p:blipFill>
        <p:spPr bwMode="auto">
          <a:xfrm>
            <a:off x="0" y="1600200"/>
            <a:ext cx="847526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57813" t="56250" r="3906" b="21875"/>
          <a:stretch>
            <a:fillRect/>
          </a:stretch>
        </p:blipFill>
        <p:spPr bwMode="auto">
          <a:xfrm>
            <a:off x="2921000" y="0"/>
            <a:ext cx="6223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3505200" y="2057400"/>
            <a:ext cx="5105400" cy="533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1447800" y="2514600"/>
            <a:ext cx="2895600" cy="4114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581400" y="4724400"/>
            <a:ext cx="3429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Leave out the brackets!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8594" t="52083" r="12500" b="10417"/>
          <a:stretch>
            <a:fillRect/>
          </a:stretch>
        </p:blipFill>
        <p:spPr bwMode="auto">
          <a:xfrm>
            <a:off x="-1" y="0"/>
            <a:ext cx="919268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 l="8594" t="52083" r="12500" b="11458"/>
          <a:stretch>
            <a:fillRect/>
          </a:stretch>
        </p:blipFill>
        <p:spPr bwMode="auto">
          <a:xfrm>
            <a:off x="-1" y="3657600"/>
            <a:ext cx="923544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 bwMode="auto">
          <a:xfrm>
            <a:off x="762000" y="838200"/>
            <a:ext cx="0" cy="33528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3200400" y="1143000"/>
            <a:ext cx="50292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Fix the title!</a:t>
            </a:r>
          </a:p>
          <a:p>
            <a:r>
              <a:rPr lang="en-US" sz="2400" b="1" dirty="0" smtClean="0"/>
              <a:t>Remove the boldface</a:t>
            </a:r>
          </a:p>
          <a:p>
            <a:r>
              <a:rPr lang="en-US" sz="2400" b="1" dirty="0" smtClean="0"/>
              <a:t>Capitalize the important words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4583" r="3125" b="6250"/>
          <a:stretch>
            <a:fillRect/>
          </a:stretch>
        </p:blipFill>
        <p:spPr bwMode="auto">
          <a:xfrm>
            <a:off x="0" y="609600"/>
            <a:ext cx="9200147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81000" y="3352800"/>
            <a:ext cx="3200400" cy="434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438400" y="609600"/>
            <a:ext cx="64770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SHARE the project with your teacher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2895600" y="1219200"/>
            <a:ext cx="1143000" cy="1981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t="19792" r="3125" b="14583"/>
          <a:stretch>
            <a:fillRect/>
          </a:stretch>
        </p:blipFill>
        <p:spPr bwMode="auto">
          <a:xfrm>
            <a:off x="0" y="1143000"/>
            <a:ext cx="9144000" cy="464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 bwMode="auto">
          <a:xfrm>
            <a:off x="152400" y="4572000"/>
            <a:ext cx="8991600" cy="762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0" y="1066800"/>
            <a:ext cx="1981200" cy="609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038600"/>
            <a:ext cx="9144000" cy="18288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Outlining</a:t>
            </a:r>
          </a:p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Creating Piles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0"/>
            <a:ext cx="64008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Organize notes flexibly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458200" cy="55626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dirty="0" smtClean="0"/>
              <a:t>What notes have similar titles or topics? </a:t>
            </a:r>
          </a:p>
          <a:p>
            <a:pPr eaLnBrk="1" hangingPunct="1">
              <a:defRPr/>
            </a:pPr>
            <a:r>
              <a:rPr lang="en-US" dirty="0" smtClean="0"/>
              <a:t>Pile them together</a:t>
            </a:r>
          </a:p>
          <a:p>
            <a:pPr eaLnBrk="1" hangingPunct="1">
              <a:defRPr/>
            </a:pPr>
            <a:r>
              <a:rPr lang="en-US" dirty="0" smtClean="0"/>
              <a:t>Add them to your outline</a:t>
            </a:r>
          </a:p>
          <a:p>
            <a:pPr eaLnBrk="1" hangingPunct="1">
              <a:defRPr/>
            </a:pPr>
            <a:endParaRPr lang="en-US" dirty="0" smtClean="0">
              <a:solidFill>
                <a:schemeClr val="folHlink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dirty="0" smtClean="0"/>
              <a:t>What if I make new combinations of notes? </a:t>
            </a:r>
          </a:p>
          <a:p>
            <a:pPr eaLnBrk="1" hangingPunct="1">
              <a:defRPr/>
            </a:pPr>
            <a:r>
              <a:rPr lang="en-US" dirty="0" smtClean="0"/>
              <a:t>What other ways can I order my outline?</a:t>
            </a:r>
          </a:p>
          <a:p>
            <a:pPr eaLnBrk="1" hangingPunct="1">
              <a:defRPr/>
            </a:pPr>
            <a:r>
              <a:rPr lang="en-US" dirty="0" smtClean="0"/>
              <a:t>Do new grouping suggest new ways to analyze what I know?  New ideas?  New 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5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43200" y="2057400"/>
            <a:ext cx="5105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Click HERE to access the outline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0" y="3124200"/>
            <a:ext cx="1981200" cy="220980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0" y="4114800"/>
            <a:ext cx="1981200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1752600" y="2743200"/>
            <a:ext cx="2895600" cy="1600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3125" b="20833"/>
          <a:stretch>
            <a:fillRect/>
          </a:stretch>
        </p:blipFill>
        <p:spPr bwMode="auto">
          <a:xfrm>
            <a:off x="0" y="1828800"/>
            <a:ext cx="9144000" cy="464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 bwMode="auto">
          <a:xfrm>
            <a:off x="6019800" y="1828800"/>
            <a:ext cx="2209800" cy="2057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0" y="5410200"/>
            <a:ext cx="2514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  <a:hlinkClick r:id="rId3"/>
              </a:rPr>
              <a:t>Video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9" name="Rectangle 8"/>
          <p:cNvSpPr>
            <a:spLocks noChangeArrowheads="1"/>
          </p:cNvSpPr>
          <p:nvPr/>
        </p:nvSpPr>
        <p:spPr bwMode="auto">
          <a:xfrm>
            <a:off x="114300" y="5638800"/>
            <a:ext cx="89154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Your new notecards are waiting on the tabletop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" y="1698625"/>
            <a:ext cx="914400" cy="1676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029200" y="76200"/>
            <a:ext cx="9144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3" name="Rectangle 9"/>
          <p:cNvSpPr>
            <a:spLocks noChangeArrowheads="1"/>
          </p:cNvSpPr>
          <p:nvPr/>
        </p:nvSpPr>
        <p:spPr bwMode="auto">
          <a:xfrm>
            <a:off x="152400" y="5562600"/>
            <a:ext cx="8839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000">
                <a:solidFill>
                  <a:schemeClr val="tx2"/>
                </a:solidFill>
              </a:rPr>
              <a:t>Add colors and cues to remind yourself what needs to be done and what’s important.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1" name="Rectangle 9"/>
          <p:cNvSpPr>
            <a:spLocks noChangeArrowheads="1"/>
          </p:cNvSpPr>
          <p:nvPr/>
        </p:nvSpPr>
        <p:spPr bwMode="auto">
          <a:xfrm>
            <a:off x="228600" y="5643563"/>
            <a:ext cx="8763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000">
                <a:solidFill>
                  <a:schemeClr val="tx2"/>
                </a:solidFill>
              </a:rPr>
              <a:t>Create a new pile from your highlighted notecards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76200" y="5638800"/>
            <a:ext cx="89154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000">
                <a:solidFill>
                  <a:schemeClr val="tx2"/>
                </a:solidFill>
              </a:rPr>
              <a:t>Piles are possible subtopics for an outline</a:t>
            </a:r>
          </a:p>
        </p:txBody>
      </p:sp>
      <p:sp>
        <p:nvSpPr>
          <p:cNvPr id="14" name="Oval 13"/>
          <p:cNvSpPr/>
          <p:nvPr/>
        </p:nvSpPr>
        <p:spPr>
          <a:xfrm>
            <a:off x="3962400" y="3733800"/>
            <a:ext cx="723900" cy="708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24350" y="2971800"/>
            <a:ext cx="723900" cy="708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838700" y="3733800"/>
            <a:ext cx="723900" cy="708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050"/>
            <a:ext cx="93726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6"/>
          <p:cNvSpPr>
            <a:spLocks noChangeArrowheads="1"/>
          </p:cNvSpPr>
          <p:nvPr/>
        </p:nvSpPr>
        <p:spPr bwMode="auto">
          <a:xfrm>
            <a:off x="5791200" y="2590800"/>
            <a:ext cx="33464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Build your outline </a:t>
            </a:r>
          </a:p>
          <a:p>
            <a:pPr algn="ctr"/>
            <a:r>
              <a:rPr lang="en-US" sz="3200">
                <a:solidFill>
                  <a:schemeClr val="tx2"/>
                </a:solidFill>
              </a:rPr>
              <a:t>on-the-fly…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4876800" y="838200"/>
            <a:ext cx="3200400" cy="1600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137160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Look for “options”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31250" r="3125" b="23958"/>
          <a:stretch>
            <a:fillRect/>
          </a:stretch>
        </p:blipFill>
        <p:spPr bwMode="auto">
          <a:xfrm>
            <a:off x="0" y="2086897"/>
            <a:ext cx="9144000" cy="317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flipH="1">
            <a:off x="4267200" y="2438400"/>
            <a:ext cx="914400" cy="914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657600" y="1447800"/>
            <a:ext cx="3505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Start typing </a:t>
            </a:r>
            <a:r>
              <a:rPr lang="en-US" sz="2400" b="1" kern="0" dirty="0" smtClean="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14Moore</a:t>
            </a:r>
          </a:p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Choose your period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791200" y="3352800"/>
            <a:ext cx="2514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Type your name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4343400" y="3581400"/>
            <a:ext cx="1524000" cy="76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Oval 11"/>
          <p:cNvSpPr/>
          <p:nvPr/>
        </p:nvSpPr>
        <p:spPr bwMode="auto">
          <a:xfrm>
            <a:off x="1828800" y="3657600"/>
            <a:ext cx="6858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81000" y="5410200"/>
            <a:ext cx="2514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Check the box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762000" y="4267200"/>
            <a:ext cx="1066800" cy="914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2057400" y="4343400"/>
            <a:ext cx="762000" cy="3810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flipH="1" flipV="1">
            <a:off x="2971800" y="4800600"/>
            <a:ext cx="1676400" cy="914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4800600" y="5562600"/>
            <a:ext cx="2514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>
              <a:defRPr/>
            </a:pPr>
            <a:r>
              <a:rPr lang="en-US" sz="2400" kern="0" dirty="0" smtClean="0">
                <a:latin typeface="+mj-lt"/>
                <a:ea typeface="+mj-ea"/>
                <a:cs typeface="+mj-cs"/>
              </a:rPr>
              <a:t>Share Project</a:t>
            </a:r>
            <a:endParaRPr lang="en-US" sz="24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6" grpId="0" animBg="1"/>
      <p:bldP spid="2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5"/>
          <p:cNvSpPr/>
          <p:nvPr/>
        </p:nvSpPr>
        <p:spPr>
          <a:xfrm>
            <a:off x="6172200" y="1219200"/>
            <a:ext cx="2667000" cy="2362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609600" y="5943600"/>
            <a:ext cx="8001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…or create it before you take notes.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2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7" name="Line 5"/>
          <p:cNvSpPr>
            <a:spLocks noChangeShapeType="1"/>
          </p:cNvSpPr>
          <p:nvPr/>
        </p:nvSpPr>
        <p:spPr bwMode="auto">
          <a:xfrm flipV="1">
            <a:off x="4267200" y="2819400"/>
            <a:ext cx="2438400" cy="1752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Rectangle 6"/>
          <p:cNvSpPr>
            <a:spLocks noChangeArrowheads="1"/>
          </p:cNvSpPr>
          <p:nvPr/>
        </p:nvSpPr>
        <p:spPr bwMode="auto">
          <a:xfrm>
            <a:off x="609600" y="5867400"/>
            <a:ext cx="8001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Drag notes and piles into your outline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28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0" y="990600"/>
            <a:ext cx="314325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3124200" y="4343400"/>
            <a:ext cx="56388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>
                <a:solidFill>
                  <a:schemeClr val="tx2"/>
                </a:solidFill>
              </a:rPr>
              <a:t>Watch your outline grow as you add notecards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371600"/>
            <a:ext cx="7772400" cy="2232025"/>
          </a:xfrm>
        </p:spPr>
        <p:txBody>
          <a:bodyPr/>
          <a:lstStyle/>
          <a:p>
            <a:pPr eaLnBrk="1" hangingPunct="1"/>
            <a:r>
              <a:rPr lang="en-US" sz="4000" dirty="0" err="1" smtClean="0">
                <a:ea typeface="ＭＳ Ｐゴシック" charset="-128"/>
              </a:rPr>
              <a:t>NoodleTools</a:t>
            </a:r>
            <a:r>
              <a:rPr lang="en-US" sz="4000" dirty="0" smtClean="0">
                <a:ea typeface="ＭＳ Ｐゴシック" charset="-128"/>
              </a:rPr>
              <a:t> &amp; </a:t>
            </a:r>
            <a:br>
              <a:rPr lang="en-US" sz="4000" dirty="0" smtClean="0">
                <a:ea typeface="ＭＳ Ｐゴシック" charset="-128"/>
              </a:rPr>
            </a:br>
            <a:r>
              <a:rPr lang="en-US" sz="4000" dirty="0" smtClean="0">
                <a:ea typeface="ＭＳ Ｐゴシック" charset="-128"/>
              </a:rPr>
              <a:t>Graduation Project 2014</a:t>
            </a:r>
            <a:br>
              <a:rPr lang="en-US" sz="4000" dirty="0" smtClean="0">
                <a:ea typeface="ＭＳ Ｐゴシック" charset="-128"/>
              </a:rPr>
            </a:br>
            <a:endParaRPr lang="en-US" sz="3200" dirty="0" smtClean="0">
              <a:solidFill>
                <a:srgbClr val="FF0000"/>
              </a:solidFill>
              <a:ea typeface="ＭＳ Ｐゴシック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038600"/>
            <a:ext cx="9144000" cy="18288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solidFill>
                  <a:srgbClr val="FF0000"/>
                </a:solidFill>
                <a:ea typeface="ＭＳ Ｐゴシック" charset="-128"/>
              </a:rPr>
              <a:t>Plagiarism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533400"/>
          </a:xfrm>
        </p:spPr>
        <p:txBody>
          <a:bodyPr/>
          <a:lstStyle/>
          <a:p>
            <a:pPr algn="r"/>
            <a:r>
              <a:rPr lang="en-US" sz="3200" dirty="0" smtClean="0"/>
              <a:t>How to tell if you are plagiarizing?</a:t>
            </a:r>
            <a:endParaRPr lang="en-US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8534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905000" y="838200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Are my own word being used?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294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</a:t>
            </a:r>
            <a:r>
              <a:rPr lang="en-US" b="1" dirty="0" smtClean="0">
                <a:solidFill>
                  <a:srgbClr val="FF0000"/>
                </a:solidFill>
              </a:rPr>
              <a:t>Tips for effective paraphrasing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US" dirty="0" smtClean="0"/>
              <a:t>Statement must be </a:t>
            </a:r>
            <a:r>
              <a:rPr lang="en-US" u="sng" dirty="0" smtClean="0"/>
              <a:t>in your own words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r>
              <a:rPr lang="en-US" dirty="0" smtClean="0"/>
              <a:t>If you use any phrases that are in the original quote, place them in quotation marks.</a:t>
            </a:r>
          </a:p>
          <a:p>
            <a:pPr marL="514350" indent="-514350">
              <a:buAutoNum type="arabicPeriod"/>
            </a:pPr>
            <a:r>
              <a:rPr lang="en-US" u="sng" dirty="0" smtClean="0"/>
              <a:t>Add a citation </a:t>
            </a:r>
            <a:r>
              <a:rPr lang="en-US" dirty="0" smtClean="0"/>
              <a:t>– even if a paraphrase is in your own words, it is still someone else’s idea.</a:t>
            </a:r>
          </a:p>
          <a:p>
            <a:pPr marL="514350" indent="-514350">
              <a:buAutoNum type="arabicPeriod"/>
            </a:pPr>
            <a:r>
              <a:rPr lang="en-US" dirty="0" smtClean="0"/>
              <a:t>Having difficulty paraphrasing? Make a short list of the quote’s main idea and words that relate to it.  Incorporate the concepts and words in your paraphrase.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406B8C"/>
      </a:dk1>
      <a:lt1>
        <a:srgbClr val="FFFFFF"/>
      </a:lt1>
      <a:dk2>
        <a:srgbClr val="2A475C"/>
      </a:dk2>
      <a:lt2>
        <a:srgbClr val="808080"/>
      </a:lt2>
      <a:accent1>
        <a:srgbClr val="BBE0E3"/>
      </a:accent1>
      <a:accent2>
        <a:srgbClr val="1E5C99"/>
      </a:accent2>
      <a:accent3>
        <a:srgbClr val="FFFFFF"/>
      </a:accent3>
      <a:accent4>
        <a:srgbClr val="355A77"/>
      </a:accent4>
      <a:accent5>
        <a:srgbClr val="DAEDEF"/>
      </a:accent5>
      <a:accent6>
        <a:srgbClr val="1A538A"/>
      </a:accent6>
      <a:hlink>
        <a:srgbClr val="84AAC6"/>
      </a:hlink>
      <a:folHlink>
        <a:srgbClr val="4EA20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5C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A538A"/>
        </a:accent6>
        <a:hlink>
          <a:srgbClr val="84AAC6"/>
        </a:hlink>
        <a:folHlink>
          <a:srgbClr val="4EA20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2E4D64"/>
        </a:dk2>
        <a:lt2>
          <a:srgbClr val="808080"/>
        </a:lt2>
        <a:accent1>
          <a:srgbClr val="BBE0E3"/>
        </a:accent1>
        <a:accent2>
          <a:srgbClr val="1E5C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A538A"/>
        </a:accent6>
        <a:hlink>
          <a:srgbClr val="84AAC6"/>
        </a:hlink>
        <a:folHlink>
          <a:srgbClr val="4EA20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286A46"/>
        </a:dk2>
        <a:lt2>
          <a:srgbClr val="808080"/>
        </a:lt2>
        <a:accent1>
          <a:srgbClr val="BBE0E3"/>
        </a:accent1>
        <a:accent2>
          <a:srgbClr val="1E5C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1A538A"/>
        </a:accent6>
        <a:hlink>
          <a:srgbClr val="84AAC6"/>
        </a:hlink>
        <a:folHlink>
          <a:srgbClr val="4EA20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406B8C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5C99"/>
        </a:accent2>
        <a:accent3>
          <a:srgbClr val="FFFFFF"/>
        </a:accent3>
        <a:accent4>
          <a:srgbClr val="355A77"/>
        </a:accent4>
        <a:accent5>
          <a:srgbClr val="DAEDEF"/>
        </a:accent5>
        <a:accent6>
          <a:srgbClr val="1A538A"/>
        </a:accent6>
        <a:hlink>
          <a:srgbClr val="84AAC6"/>
        </a:hlink>
        <a:folHlink>
          <a:srgbClr val="4EA2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3607452</TotalTime>
  <Words>1009</Words>
  <Application>Microsoft Office PowerPoint</Application>
  <PresentationFormat>Letter Paper (8.5x11 in)</PresentationFormat>
  <Paragraphs>193</Paragraphs>
  <Slides>95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6" baseType="lpstr">
      <vt:lpstr>Default Design</vt:lpstr>
      <vt:lpstr>Day 1</vt:lpstr>
      <vt:lpstr>NoodleTools &amp;  Graduation Project 2014 </vt:lpstr>
      <vt:lpstr>Start with Library Page</vt:lpstr>
      <vt:lpstr>Sign In or Register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Day 2 Monday</vt:lpstr>
      <vt:lpstr>NoodleTools &amp;  Graduation Project 2014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NoodleTools will save automatically, BUT                  Make sure the box is checked at the end of each citation and hit submit!    </vt:lpstr>
      <vt:lpstr>Slide 34</vt:lpstr>
      <vt:lpstr>It’s easy to add more sources !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NoodleTools &amp;  Graduation Project 2014 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NoodleTools &amp;  Graduation Project 2014 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NoodleTools &amp;  Graduation Project 2014 </vt:lpstr>
      <vt:lpstr>Organize notes flexibly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NoodleTools &amp;  Graduation Project 2014 </vt:lpstr>
      <vt:lpstr>How to tell if you are plagiarizing?</vt:lpstr>
      <vt:lpstr>Slide 95</vt:lpstr>
    </vt:vector>
  </TitlesOfParts>
  <Company>NoodleTools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Bibliography or Source List</dc:title>
  <dc:creator>Debbie</dc:creator>
  <cp:lastModifiedBy>masonj</cp:lastModifiedBy>
  <cp:revision>235</cp:revision>
  <cp:lastPrinted>2012-06-10T16:48:30Z</cp:lastPrinted>
  <dcterms:created xsi:type="dcterms:W3CDTF">2007-12-10T04:27:40Z</dcterms:created>
  <dcterms:modified xsi:type="dcterms:W3CDTF">2013-10-11T12:54:17Z</dcterms:modified>
</cp:coreProperties>
</file>